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78" r:id="rId2"/>
    <p:sldId id="335" r:id="rId3"/>
    <p:sldId id="350" r:id="rId4"/>
    <p:sldId id="351" r:id="rId5"/>
    <p:sldId id="352" r:id="rId6"/>
    <p:sldId id="353" r:id="rId7"/>
    <p:sldId id="310" r:id="rId8"/>
    <p:sldId id="348" r:id="rId9"/>
    <p:sldId id="312" r:id="rId10"/>
    <p:sldId id="313" r:id="rId11"/>
    <p:sldId id="314" r:id="rId12"/>
    <p:sldId id="315" r:id="rId13"/>
    <p:sldId id="349" r:id="rId14"/>
    <p:sldId id="317" r:id="rId15"/>
    <p:sldId id="347" r:id="rId16"/>
    <p:sldId id="343" r:id="rId17"/>
    <p:sldId id="344" r:id="rId18"/>
    <p:sldId id="345" r:id="rId19"/>
    <p:sldId id="346" r:id="rId20"/>
    <p:sldId id="311" r:id="rId21"/>
    <p:sldId id="316" r:id="rId22"/>
    <p:sldId id="318" r:id="rId23"/>
    <p:sldId id="319" r:id="rId24"/>
    <p:sldId id="304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AE5E2"/>
    <a:srgbClr val="FEED23"/>
    <a:srgbClr val="6A617D"/>
    <a:srgbClr val="493E5F"/>
    <a:srgbClr val="281E42"/>
    <a:srgbClr val="29AADE"/>
    <a:srgbClr val="AEE090"/>
    <a:srgbClr val="73C7E9"/>
    <a:srgbClr val="94D6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100" d="100"/>
          <a:sy n="100" d="100"/>
        </p:scale>
        <p:origin x="990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png>
</file>

<file path=ppt/media/image35.png>
</file>

<file path=ppt/media/image36.png>
</file>

<file path=ppt/media/image37.png>
</file>

<file path=ppt/media/image38.gif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E5F886-B5C2-47AB-8F50-D0803F807AB5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E6134-D721-4E0B-AAEE-733A0CC327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847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0379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429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8307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864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872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5387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2387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48618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45908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0998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2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3300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2928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0424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065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723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2401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327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211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863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6528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0272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495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443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932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802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302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669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916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556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518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680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767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06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5F80F-02A1-4C5C-9228-43D33851523D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228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A90B09A-C009-4385-98EC-AA14F26CC0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42" b="7843"/>
          <a:stretch/>
        </p:blipFill>
        <p:spPr>
          <a:xfrm>
            <a:off x="-1" y="82207"/>
            <a:ext cx="12192001" cy="682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63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안드로이드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: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마이페이지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C188FE-37B1-45D5-8375-0687AB1884C9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604F20E-4351-42EF-B75A-2581542A02CE}" type="slidenum">
              <a:rPr lang="en-US" altLang="ko-KR" sz="2800" i="1" smtClean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10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F0548FC3-1D78-4CA8-BDD5-9381EB751F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956" y="1472103"/>
            <a:ext cx="2702748" cy="48048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740885D-78DF-4CEF-B4BE-F6608731CACC}"/>
              </a:ext>
            </a:extLst>
          </p:cNvPr>
          <p:cNvSpPr txBox="1"/>
          <p:nvPr/>
        </p:nvSpPr>
        <p:spPr>
          <a:xfrm>
            <a:off x="6083300" y="3075137"/>
            <a:ext cx="43685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해당 유저의 계정에서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닉네임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구독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개수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책갈피 개수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메모 개수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정보를 가져와 마이페이지에 표시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2085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안드로이드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: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통합로그인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C188FE-37B1-45D5-8375-0687AB1884C9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604F20E-4351-42EF-B75A-2581542A02CE}" type="slidenum">
              <a:rPr lang="en-US" altLang="ko-KR" sz="2800" i="1" smtClean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11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C1947BCD-B89C-4A37-A00D-93AC08EB16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332" y="1350980"/>
            <a:ext cx="2839010" cy="5047129"/>
          </a:xfrm>
          <a:prstGeom prst="rect">
            <a:avLst/>
          </a:prstGeom>
        </p:spPr>
      </p:pic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123FD14E-54A5-4336-AF1D-B4A0BFCAE5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50981"/>
            <a:ext cx="2839010" cy="504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01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안드로이드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: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통합로그인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C188FE-37B1-45D5-8375-0687AB1884C9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604F20E-4351-42EF-B75A-2581542A02CE}" type="slidenum">
              <a:rPr lang="en-US" altLang="ko-KR" sz="2800" i="1" smtClean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12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FDC9993B-D5B5-4131-A049-555BD57B4B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427" y="1343725"/>
            <a:ext cx="2828785" cy="5028951"/>
          </a:xfrm>
          <a:prstGeom prst="rect">
            <a:avLst/>
          </a:prstGeom>
        </p:spPr>
      </p:pic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04853EE7-73E8-4FC7-827E-0B37F491E9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993" y="1343725"/>
            <a:ext cx="2828785" cy="5028951"/>
          </a:xfrm>
          <a:prstGeom prst="rect">
            <a:avLst/>
          </a:prstGeom>
        </p:spPr>
      </p:pic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DA08E0FF-4507-4287-BB25-8FAD0BF5E3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210" y="1343725"/>
            <a:ext cx="2828785" cy="502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655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안드로이드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: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통합로그인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BAA08F6F-DA21-4A1D-BD25-91CBCCB768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67" y="1404767"/>
            <a:ext cx="2778499" cy="4939553"/>
          </a:xfrm>
          <a:prstGeom prst="rect">
            <a:avLst/>
          </a:prstGeom>
        </p:spPr>
      </p:pic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69AD1273-36A6-496F-9EA8-DE4B989483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051" y="1404769"/>
            <a:ext cx="2778498" cy="4939553"/>
          </a:xfrm>
          <a:prstGeom prst="rect">
            <a:avLst/>
          </a:prstGeom>
        </p:spPr>
      </p:pic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12799D6B-EB61-42F0-90DA-382A855CC3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334" y="1404768"/>
            <a:ext cx="2778499" cy="49395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7554E00-6BA7-4C7E-8503-E3C0AF8E3C29}"/>
              </a:ext>
            </a:extLst>
          </p:cNvPr>
          <p:cNvSpPr txBox="1"/>
          <p:nvPr/>
        </p:nvSpPr>
        <p:spPr>
          <a:xfrm>
            <a:off x="426798" y="4594801"/>
            <a:ext cx="70457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(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대본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왼쪽화면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: 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로그인 유지된 상태</a:t>
            </a:r>
            <a:endParaRPr lang="en-US" altLang="ko-KR" b="1" dirty="0">
              <a:ln>
                <a:solidFill>
                  <a:schemeClr val="bg1"/>
                </a:solidFill>
              </a:ln>
              <a:solidFill>
                <a:srgbClr val="FF0000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가운데화면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: 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통합 로그인 관리 화면에서 </a:t>
            </a:r>
            <a:r>
              <a:rPr lang="ko-KR" altLang="en-US" b="1" dirty="0" err="1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네이버웹툰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 로그아웃을 버튼을 눌러 로그아웃이 실행된 상태</a:t>
            </a:r>
            <a:endParaRPr lang="en-US" altLang="ko-KR" b="1" dirty="0">
              <a:ln>
                <a:solidFill>
                  <a:schemeClr val="bg1"/>
                </a:solidFill>
              </a:ln>
              <a:solidFill>
                <a:srgbClr val="FF0000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오른쪽 화면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: </a:t>
            </a:r>
            <a:r>
              <a:rPr lang="ko-KR" altLang="en-US" b="1" dirty="0" err="1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연재처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</a:rPr>
              <a:t> 화면을 통해 로그아웃이 되었음을 확인</a:t>
            </a:r>
            <a:endParaRPr lang="en-US" altLang="ko-KR" b="1" dirty="0">
              <a:ln>
                <a:solidFill>
                  <a:schemeClr val="bg1"/>
                </a:solidFill>
              </a:ln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329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안드로이드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: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통합로그인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pic>
        <p:nvPicPr>
          <p:cNvPr id="9" name="그림 8" descr="텍스트, 스크린샷, 표지판이(가) 표시된 사진&#10;&#10;자동 생성된 설명">
            <a:extLst>
              <a:ext uri="{FF2B5EF4-FFF2-40B4-BE49-F238E27FC236}">
                <a16:creationId xmlns:a16="http://schemas.microsoft.com/office/drawing/2014/main" id="{1E171F05-EB2B-4A4C-9ACA-E3B05CCF1C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589" y="1428837"/>
            <a:ext cx="2751422" cy="489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196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21113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15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추천 알고리즘 기본 설계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682CCA6C-6DCE-451A-9B03-3A9BAF410A2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323533" y="2006708"/>
          <a:ext cx="3348074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0640">
                  <a:extLst>
                    <a:ext uri="{9D8B030D-6E8A-4147-A177-3AD203B41FA5}">
                      <a16:colId xmlns:a16="http://schemas.microsoft.com/office/drawing/2014/main" val="2300901222"/>
                    </a:ext>
                  </a:extLst>
                </a:gridCol>
                <a:gridCol w="2037434">
                  <a:extLst>
                    <a:ext uri="{9D8B030D-6E8A-4147-A177-3AD203B41FA5}">
                      <a16:colId xmlns:a16="http://schemas.microsoft.com/office/drawing/2014/main" val="226836180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>
                          <a:solidFill>
                            <a:schemeClr val="bg1"/>
                          </a:solidFill>
                        </a:rPr>
                        <a:t>user_info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6A617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272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1234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876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genre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89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063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subscribe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572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bookmark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47795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498ABBC-B5A8-4E04-ACD4-A8AE2213DB17}"/>
              </a:ext>
            </a:extLst>
          </p:cNvPr>
          <p:cNvSpPr txBox="1"/>
          <p:nvPr/>
        </p:nvSpPr>
        <p:spPr>
          <a:xfrm>
            <a:off x="4211539" y="1541958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1) </a:t>
            </a:r>
            <a:r>
              <a:rPr lang="ko-KR" altLang="en-US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회원가입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ADD87C1-B28C-4501-B45D-8E8866C13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653" y="1594046"/>
            <a:ext cx="3429000" cy="4210050"/>
          </a:xfrm>
          <a:prstGeom prst="rect">
            <a:avLst/>
          </a:prstGeom>
        </p:spPr>
      </p:pic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861ECAC1-FDFD-4EA5-91B5-1D38846F3E6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684849" y="2006708"/>
          <a:ext cx="2010572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0159">
                  <a:extLst>
                    <a:ext uri="{9D8B030D-6E8A-4147-A177-3AD203B41FA5}">
                      <a16:colId xmlns:a16="http://schemas.microsoft.com/office/drawing/2014/main" val="2300901222"/>
                    </a:ext>
                  </a:extLst>
                </a:gridCol>
                <a:gridCol w="790413">
                  <a:extLst>
                    <a:ext uri="{9D8B030D-6E8A-4147-A177-3AD203B41FA5}">
                      <a16:colId xmlns:a16="http://schemas.microsoft.com/office/drawing/2014/main" val="226836180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genre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6A617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272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user_id</a:t>
                      </a:r>
                      <a:endParaRPr lang="ko-KR" alt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1234</a:t>
                      </a:r>
                      <a:endParaRPr lang="ko-KR" alt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876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감성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063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드라마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572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에피소드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477953"/>
                  </a:ext>
                </a:extLst>
              </a:tr>
            </a:tbl>
          </a:graphicData>
        </a:graphic>
      </p:graphicFrame>
      <p:sp>
        <p:nvSpPr>
          <p:cNvPr id="13" name="원호 12">
            <a:extLst>
              <a:ext uri="{FF2B5EF4-FFF2-40B4-BE49-F238E27FC236}">
                <a16:creationId xmlns:a16="http://schemas.microsoft.com/office/drawing/2014/main" id="{348B33FE-D907-40F9-A590-028B63D57550}"/>
              </a:ext>
            </a:extLst>
          </p:cNvPr>
          <p:cNvSpPr/>
          <p:nvPr/>
        </p:nvSpPr>
        <p:spPr>
          <a:xfrm>
            <a:off x="10225299" y="2843349"/>
            <a:ext cx="1010590" cy="800326"/>
          </a:xfrm>
          <a:prstGeom prst="arc">
            <a:avLst>
              <a:gd name="adj1" fmla="val 16285497"/>
              <a:gd name="adj2" fmla="val 5504636"/>
            </a:avLst>
          </a:prstGeom>
          <a:noFill/>
          <a:ln>
            <a:solidFill>
              <a:srgbClr val="6A6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구부러진 연결선 14">
            <a:extLst>
              <a:ext uri="{FF2B5EF4-FFF2-40B4-BE49-F238E27FC236}">
                <a16:creationId xmlns:a16="http://schemas.microsoft.com/office/drawing/2014/main" id="{C28C406B-D726-49CE-A1DC-1FBE337E0EEF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70491" y="3696198"/>
            <a:ext cx="1030210" cy="111794"/>
          </a:xfrm>
          <a:prstGeom prst="curvedConnector3">
            <a:avLst>
              <a:gd name="adj1" fmla="val 50000"/>
            </a:avLst>
          </a:prstGeom>
          <a:ln>
            <a:solidFill>
              <a:srgbClr val="6A61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E76B459F-7F39-4B53-9183-5D790C629DC8}"/>
              </a:ext>
            </a:extLst>
          </p:cNvPr>
          <p:cNvCxnSpPr>
            <a:stCxn id="9" idx="3"/>
            <a:endCxn id="12" idx="1"/>
          </p:cNvCxnSpPr>
          <p:nvPr/>
        </p:nvCxnSpPr>
        <p:spPr>
          <a:xfrm>
            <a:off x="7671607" y="2933808"/>
            <a:ext cx="1013242" cy="0"/>
          </a:xfrm>
          <a:prstGeom prst="line">
            <a:avLst/>
          </a:prstGeom>
          <a:ln>
            <a:solidFill>
              <a:srgbClr val="6A6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5265DA6F-CA3D-44B7-87D4-C617F9BECD32}"/>
              </a:ext>
            </a:extLst>
          </p:cNvPr>
          <p:cNvCxnSpPr>
            <a:stCxn id="9" idx="3"/>
          </p:cNvCxnSpPr>
          <p:nvPr/>
        </p:nvCxnSpPr>
        <p:spPr>
          <a:xfrm>
            <a:off x="7671607" y="2933808"/>
            <a:ext cx="1007938" cy="348976"/>
          </a:xfrm>
          <a:prstGeom prst="line">
            <a:avLst/>
          </a:prstGeom>
          <a:ln>
            <a:solidFill>
              <a:srgbClr val="6A6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9B0F6D9-E4FE-4E40-9376-F87BF2FCBEAE}"/>
              </a:ext>
            </a:extLst>
          </p:cNvPr>
          <p:cNvCxnSpPr>
            <a:stCxn id="9" idx="3"/>
          </p:cNvCxnSpPr>
          <p:nvPr/>
        </p:nvCxnSpPr>
        <p:spPr>
          <a:xfrm>
            <a:off x="7671607" y="2933808"/>
            <a:ext cx="1007938" cy="735956"/>
          </a:xfrm>
          <a:prstGeom prst="line">
            <a:avLst/>
          </a:prstGeom>
          <a:ln>
            <a:solidFill>
              <a:srgbClr val="6A6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4367EC5-6A76-4FBD-8F86-230DAC66D015}"/>
              </a:ext>
            </a:extLst>
          </p:cNvPr>
          <p:cNvSpPr txBox="1"/>
          <p:nvPr/>
        </p:nvSpPr>
        <p:spPr>
          <a:xfrm>
            <a:off x="7158909" y="4037998"/>
            <a:ext cx="47428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사용자가 직접 선택한 정보이기 때문에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가중치를 무겁게 둬 초기 카운트 비율이 큼</a:t>
            </a:r>
          </a:p>
          <a:p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71DFA0-1C53-4682-B9B7-A5BB864FB176}"/>
              </a:ext>
            </a:extLst>
          </p:cNvPr>
          <p:cNvSpPr txBox="1"/>
          <p:nvPr/>
        </p:nvSpPr>
        <p:spPr>
          <a:xfrm>
            <a:off x="4168906" y="4881322"/>
            <a:ext cx="53655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문제점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Cold-start</a:t>
            </a:r>
          </a:p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   &gt;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유저의 초기 평가 내역을 수집</a:t>
            </a:r>
          </a:p>
        </p:txBody>
      </p:sp>
    </p:spTree>
    <p:extLst>
      <p:ext uri="{BB962C8B-B14F-4D97-AF65-F5344CB8AC3E}">
        <p14:creationId xmlns:p14="http://schemas.microsoft.com/office/powerpoint/2010/main" val="2619495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2716" y="1202636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16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추천 알고리즘 기본 설계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CB06986D-278F-4EAD-9D20-DFE1DA3B83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279367"/>
              </p:ext>
            </p:extLst>
          </p:nvPr>
        </p:nvGraphicFramePr>
        <p:xfrm>
          <a:off x="6625067" y="2124167"/>
          <a:ext cx="3348074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0640">
                  <a:extLst>
                    <a:ext uri="{9D8B030D-6E8A-4147-A177-3AD203B41FA5}">
                      <a16:colId xmlns:a16="http://schemas.microsoft.com/office/drawing/2014/main" val="2300901222"/>
                    </a:ext>
                  </a:extLst>
                </a:gridCol>
                <a:gridCol w="2037434">
                  <a:extLst>
                    <a:ext uri="{9D8B030D-6E8A-4147-A177-3AD203B41FA5}">
                      <a16:colId xmlns:a16="http://schemas.microsoft.com/office/drawing/2014/main" val="226836180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>
                          <a:solidFill>
                            <a:schemeClr val="bg1"/>
                          </a:solidFill>
                        </a:rPr>
                        <a:t>user_info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6A617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272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1234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876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genre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2063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subscribe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89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572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bookmark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89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477953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4E0E64C-3075-4E05-8905-3F3331D0D218}"/>
              </a:ext>
            </a:extLst>
          </p:cNvPr>
          <p:cNvSpPr txBox="1"/>
          <p:nvPr/>
        </p:nvSpPr>
        <p:spPr>
          <a:xfrm>
            <a:off x="6513073" y="1659417"/>
            <a:ext cx="3029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2)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구독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+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책갈피 정보 활용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BAA3B11-19A4-44BC-9C55-F8A0F0904886}"/>
              </a:ext>
            </a:extLst>
          </p:cNvPr>
          <p:cNvGrpSpPr/>
          <p:nvPr/>
        </p:nvGrpSpPr>
        <p:grpSpPr>
          <a:xfrm>
            <a:off x="1553732" y="1659417"/>
            <a:ext cx="5663798" cy="7803454"/>
            <a:chOff x="48357" y="867355"/>
            <a:chExt cx="4977581" cy="6858000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7B193822-DAAE-4686-BD9B-6BD31FBBC5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7360" y="958795"/>
              <a:ext cx="2827776" cy="5812216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0C7CD8BA-3368-477D-84EF-F3D043C66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097" b="97661" l="6111" r="92111">
                          <a14:foregroundMark x1="10667" y1="4758" x2="10667" y2="4758"/>
                          <a14:foregroundMark x1="12444" y1="2097" x2="12444" y2="2097"/>
                          <a14:foregroundMark x1="6333" y1="51613" x2="6333" y2="51613"/>
                          <a14:foregroundMark x1="8222" y1="40968" x2="8222" y2="40968"/>
                          <a14:foregroundMark x1="7222" y1="79194" x2="7222" y2="79194"/>
                          <a14:foregroundMark x1="70667" y1="95000" x2="70667" y2="95000"/>
                          <a14:foregroundMark x1="92111" y1="97661" x2="92111" y2="9766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57" y="867355"/>
              <a:ext cx="4977581" cy="6858000"/>
            </a:xfrm>
            <a:prstGeom prst="rect">
              <a:avLst/>
            </a:prstGeom>
          </p:spPr>
        </p:pic>
      </p:grpSp>
      <p:sp>
        <p:nvSpPr>
          <p:cNvPr id="24" name="타원 23">
            <a:extLst>
              <a:ext uri="{FF2B5EF4-FFF2-40B4-BE49-F238E27FC236}">
                <a16:creationId xmlns:a16="http://schemas.microsoft.com/office/drawing/2014/main" id="{DE0F9688-88EB-4D72-A849-D77B9D7B298A}"/>
              </a:ext>
            </a:extLst>
          </p:cNvPr>
          <p:cNvSpPr/>
          <p:nvPr/>
        </p:nvSpPr>
        <p:spPr>
          <a:xfrm>
            <a:off x="3588583" y="1562785"/>
            <a:ext cx="2034229" cy="1004877"/>
          </a:xfrm>
          <a:prstGeom prst="ellipse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B74F03-1674-4720-B5BD-014B254C9DEB}"/>
              </a:ext>
            </a:extLst>
          </p:cNvPr>
          <p:cNvSpPr txBox="1"/>
          <p:nvPr/>
        </p:nvSpPr>
        <p:spPr>
          <a:xfrm>
            <a:off x="6103154" y="4332701"/>
            <a:ext cx="5378395" cy="7375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ko-KR" dirty="0"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Content-based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컨텐츠 분석을 위해 많은 양의 유저 액션 요구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X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3039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2716" y="1202636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17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추천 알고리즘 기본 설계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3D5C76-941B-4F8A-BE0E-743BE2A685FD}"/>
              </a:ext>
            </a:extLst>
          </p:cNvPr>
          <p:cNvGrpSpPr/>
          <p:nvPr/>
        </p:nvGrpSpPr>
        <p:grpSpPr>
          <a:xfrm>
            <a:off x="-46568" y="1934570"/>
            <a:ext cx="9101245" cy="12539491"/>
            <a:chOff x="2259584" y="1450870"/>
            <a:chExt cx="5663798" cy="780345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3C14549-8B82-4EC3-84F7-A64403BC7B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78573" y="1554480"/>
              <a:ext cx="3244232" cy="6714385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A20F7C25-B57B-4DA8-8A50-D1CE63C19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097" b="97661" l="6111" r="92111">
                          <a14:foregroundMark x1="10667" y1="4758" x2="10667" y2="4758"/>
                          <a14:foregroundMark x1="12444" y1="2097" x2="12444" y2="2097"/>
                          <a14:foregroundMark x1="6333" y1="51613" x2="6333" y2="51613"/>
                          <a14:foregroundMark x1="8222" y1="40968" x2="8222" y2="40968"/>
                          <a14:foregroundMark x1="7222" y1="79194" x2="7222" y2="79194"/>
                          <a14:foregroundMark x1="70667" y1="95000" x2="70667" y2="95000"/>
                          <a14:foregroundMark x1="92111" y1="97661" x2="92111" y2="9766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9584" y="1450870"/>
              <a:ext cx="5663798" cy="7803454"/>
            </a:xfrm>
            <a:prstGeom prst="rect">
              <a:avLst/>
            </a:prstGeom>
          </p:spPr>
        </p:pic>
      </p:grp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15768C41-8729-4A68-9402-EF32724E96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131633"/>
              </p:ext>
            </p:extLst>
          </p:nvPr>
        </p:nvGraphicFramePr>
        <p:xfrm>
          <a:off x="6577424" y="2181874"/>
          <a:ext cx="2815410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7648">
                  <a:extLst>
                    <a:ext uri="{9D8B030D-6E8A-4147-A177-3AD203B41FA5}">
                      <a16:colId xmlns:a16="http://schemas.microsoft.com/office/drawing/2014/main" val="2300901222"/>
                    </a:ext>
                  </a:extLst>
                </a:gridCol>
                <a:gridCol w="1467762">
                  <a:extLst>
                    <a:ext uri="{9D8B030D-6E8A-4147-A177-3AD203B41FA5}">
                      <a16:colId xmlns:a16="http://schemas.microsoft.com/office/drawing/2014/main" val="2268361802"/>
                    </a:ext>
                  </a:extLst>
                </a:gridCol>
              </a:tblGrid>
              <a:tr h="3244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>
                          <a:solidFill>
                            <a:schemeClr val="bg1"/>
                          </a:solidFill>
                        </a:rPr>
                        <a:t>user_info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6A617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272219"/>
                  </a:ext>
                </a:extLst>
              </a:tr>
              <a:tr h="3244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1234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876966"/>
                  </a:ext>
                </a:extLst>
              </a:tr>
              <a:tr h="3244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genre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2063809"/>
                  </a:ext>
                </a:extLst>
              </a:tr>
              <a:tr h="3244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subscribe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89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572387"/>
                  </a:ext>
                </a:extLst>
              </a:tr>
              <a:tr h="3244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bookmark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477953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43A935A0-485B-4BB8-B99C-5D7AAE73B5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403586"/>
              </p:ext>
            </p:extLst>
          </p:nvPr>
        </p:nvGraphicFramePr>
        <p:xfrm>
          <a:off x="9631139" y="2651760"/>
          <a:ext cx="2010572" cy="3291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0159">
                  <a:extLst>
                    <a:ext uri="{9D8B030D-6E8A-4147-A177-3AD203B41FA5}">
                      <a16:colId xmlns:a16="http://schemas.microsoft.com/office/drawing/2014/main" val="2300901222"/>
                    </a:ext>
                  </a:extLst>
                </a:gridCol>
                <a:gridCol w="790413">
                  <a:extLst>
                    <a:ext uri="{9D8B030D-6E8A-4147-A177-3AD203B41FA5}">
                      <a16:colId xmlns:a16="http://schemas.microsoft.com/office/drawing/2014/main" val="2268361802"/>
                    </a:ext>
                  </a:extLst>
                </a:gridCol>
              </a:tblGrid>
              <a:tr h="30853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genre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6A617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272219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user_id</a:t>
                      </a:r>
                      <a:endParaRPr lang="ko-KR" alt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1234</a:t>
                      </a:r>
                      <a:endParaRPr lang="ko-KR" alt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876966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감성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063809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개그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2576827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드라마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572387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로맨스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199934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스토리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6961083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에피소드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477953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판타지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774668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6C88BF60-83A5-404B-9C72-B1CA52B36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972974"/>
              </p:ext>
            </p:extLst>
          </p:nvPr>
        </p:nvGraphicFramePr>
        <p:xfrm>
          <a:off x="6583387" y="4308214"/>
          <a:ext cx="2010572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0159">
                  <a:extLst>
                    <a:ext uri="{9D8B030D-6E8A-4147-A177-3AD203B41FA5}">
                      <a16:colId xmlns:a16="http://schemas.microsoft.com/office/drawing/2014/main" val="2300901222"/>
                    </a:ext>
                  </a:extLst>
                </a:gridCol>
                <a:gridCol w="790413">
                  <a:extLst>
                    <a:ext uri="{9D8B030D-6E8A-4147-A177-3AD203B41FA5}">
                      <a16:colId xmlns:a16="http://schemas.microsoft.com/office/drawing/2014/main" val="226836180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genre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6A617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272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user_id</a:t>
                      </a:r>
                      <a:endParaRPr lang="ko-KR" alt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count</a:t>
                      </a:r>
                      <a:endParaRPr lang="ko-KR" alt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876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감성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063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드라마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572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에피소드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477953"/>
                  </a:ext>
                </a:extLst>
              </a:tr>
            </a:tbl>
          </a:graphicData>
        </a:graphic>
      </p:graphicFrame>
      <p:sp>
        <p:nvSpPr>
          <p:cNvPr id="25" name="오른쪽 화살표 12">
            <a:extLst>
              <a:ext uri="{FF2B5EF4-FFF2-40B4-BE49-F238E27FC236}">
                <a16:creationId xmlns:a16="http://schemas.microsoft.com/office/drawing/2014/main" id="{31337E03-C3A8-4DA6-BE03-82515BF69AB6}"/>
              </a:ext>
            </a:extLst>
          </p:cNvPr>
          <p:cNvSpPr/>
          <p:nvPr/>
        </p:nvSpPr>
        <p:spPr>
          <a:xfrm>
            <a:off x="8636476" y="5021954"/>
            <a:ext cx="994663" cy="426720"/>
          </a:xfrm>
          <a:prstGeom prst="rightArrow">
            <a:avLst/>
          </a:prstGeom>
          <a:solidFill>
            <a:srgbClr val="6A6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구부러진 연결선 17">
            <a:extLst>
              <a:ext uri="{FF2B5EF4-FFF2-40B4-BE49-F238E27FC236}">
                <a16:creationId xmlns:a16="http://schemas.microsoft.com/office/drawing/2014/main" id="{5702231E-1984-4E59-9F81-33A1C80E6F39}"/>
              </a:ext>
            </a:extLst>
          </p:cNvPr>
          <p:cNvCxnSpPr>
            <a:cxnSpLocks/>
            <a:stCxn id="15" idx="3"/>
            <a:endCxn id="17" idx="0"/>
          </p:cNvCxnSpPr>
          <p:nvPr/>
        </p:nvCxnSpPr>
        <p:spPr>
          <a:xfrm flipV="1">
            <a:off x="9392834" y="2651760"/>
            <a:ext cx="1243591" cy="444514"/>
          </a:xfrm>
          <a:prstGeom prst="curvedConnector4">
            <a:avLst>
              <a:gd name="adj1" fmla="val 9581"/>
              <a:gd name="adj2" fmla="val 257135"/>
            </a:avLst>
          </a:prstGeom>
          <a:ln>
            <a:solidFill>
              <a:srgbClr val="6A61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타원 26">
            <a:extLst>
              <a:ext uri="{FF2B5EF4-FFF2-40B4-BE49-F238E27FC236}">
                <a16:creationId xmlns:a16="http://schemas.microsoft.com/office/drawing/2014/main" id="{199DE9AA-9FB0-47ED-81FE-4AE015E2D209}"/>
              </a:ext>
            </a:extLst>
          </p:cNvPr>
          <p:cNvSpPr/>
          <p:nvPr/>
        </p:nvSpPr>
        <p:spPr>
          <a:xfrm>
            <a:off x="2813630" y="4297680"/>
            <a:ext cx="3183495" cy="540759"/>
          </a:xfrm>
          <a:prstGeom prst="ellipse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104DB5-66C1-4F20-B72E-2BD25FEADB39}"/>
              </a:ext>
            </a:extLst>
          </p:cNvPr>
          <p:cNvSpPr txBox="1"/>
          <p:nvPr/>
        </p:nvSpPr>
        <p:spPr>
          <a:xfrm>
            <a:off x="6577424" y="1467645"/>
            <a:ext cx="5588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구독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작품 장르 태그 바탕 카운트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++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25CBAFA-3DF4-4DDC-8FB9-AC273C52B69A}"/>
              </a:ext>
            </a:extLst>
          </p:cNvPr>
          <p:cNvSpPr txBox="1"/>
          <p:nvPr/>
        </p:nvSpPr>
        <p:spPr>
          <a:xfrm>
            <a:off x="849443" y="1383937"/>
            <a:ext cx="3029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2)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구독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+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책갈피 정보 활용</a:t>
            </a:r>
          </a:p>
        </p:txBody>
      </p:sp>
    </p:spTree>
    <p:extLst>
      <p:ext uri="{BB962C8B-B14F-4D97-AF65-F5344CB8AC3E}">
        <p14:creationId xmlns:p14="http://schemas.microsoft.com/office/powerpoint/2010/main" val="2050141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2716" y="1202636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18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추천 알고리즘 기본 설계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C2255DE-A3BA-4750-91E0-904E370FE2F5}"/>
              </a:ext>
            </a:extLst>
          </p:cNvPr>
          <p:cNvGrpSpPr/>
          <p:nvPr/>
        </p:nvGrpSpPr>
        <p:grpSpPr>
          <a:xfrm>
            <a:off x="-46568" y="1934570"/>
            <a:ext cx="9101245" cy="12539491"/>
            <a:chOff x="2259584" y="1450870"/>
            <a:chExt cx="5663798" cy="780345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0F76C87-F72C-43F5-AC21-53E3FB0BF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78573" y="1554480"/>
              <a:ext cx="3244232" cy="6714385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0BB7B288-49EE-4663-9411-D34E66B18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097" b="97661" l="6111" r="92111">
                          <a14:foregroundMark x1="10667" y1="4758" x2="10667" y2="4758"/>
                          <a14:foregroundMark x1="12444" y1="2097" x2="12444" y2="2097"/>
                          <a14:foregroundMark x1="6333" y1="51613" x2="6333" y2="51613"/>
                          <a14:foregroundMark x1="8222" y1="40968" x2="8222" y2="40968"/>
                          <a14:foregroundMark x1="7222" y1="79194" x2="7222" y2="79194"/>
                          <a14:foregroundMark x1="70667" y1="95000" x2="70667" y2="95000"/>
                          <a14:foregroundMark x1="92111" y1="97661" x2="92111" y2="9766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9584" y="1450870"/>
              <a:ext cx="5663798" cy="7803454"/>
            </a:xfrm>
            <a:prstGeom prst="rect">
              <a:avLst/>
            </a:prstGeom>
          </p:spPr>
        </p:pic>
      </p:grpSp>
      <p:sp>
        <p:nvSpPr>
          <p:cNvPr id="10" name="타원 9">
            <a:extLst>
              <a:ext uri="{FF2B5EF4-FFF2-40B4-BE49-F238E27FC236}">
                <a16:creationId xmlns:a16="http://schemas.microsoft.com/office/drawing/2014/main" id="{3B0ACD6B-FD83-455C-968D-BDC019E45DC2}"/>
              </a:ext>
            </a:extLst>
          </p:cNvPr>
          <p:cNvSpPr/>
          <p:nvPr/>
        </p:nvSpPr>
        <p:spPr>
          <a:xfrm>
            <a:off x="871895" y="5928360"/>
            <a:ext cx="630610" cy="605315"/>
          </a:xfrm>
          <a:prstGeom prst="ellipse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B531558A-0631-4D80-8316-A2DD21418E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1426923"/>
              </p:ext>
            </p:extLst>
          </p:nvPr>
        </p:nvGraphicFramePr>
        <p:xfrm>
          <a:off x="6577424" y="2315039"/>
          <a:ext cx="2815410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7648">
                  <a:extLst>
                    <a:ext uri="{9D8B030D-6E8A-4147-A177-3AD203B41FA5}">
                      <a16:colId xmlns:a16="http://schemas.microsoft.com/office/drawing/2014/main" val="2300901222"/>
                    </a:ext>
                  </a:extLst>
                </a:gridCol>
                <a:gridCol w="1467762">
                  <a:extLst>
                    <a:ext uri="{9D8B030D-6E8A-4147-A177-3AD203B41FA5}">
                      <a16:colId xmlns:a16="http://schemas.microsoft.com/office/drawing/2014/main" val="2268361802"/>
                    </a:ext>
                  </a:extLst>
                </a:gridCol>
              </a:tblGrid>
              <a:tr h="3244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err="1">
                          <a:solidFill>
                            <a:schemeClr val="bg1"/>
                          </a:solidFill>
                        </a:rPr>
                        <a:t>user_info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6A617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272219"/>
                  </a:ext>
                </a:extLst>
              </a:tr>
              <a:tr h="3244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1234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876966"/>
                  </a:ext>
                </a:extLst>
              </a:tr>
              <a:tr h="3244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genre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2063809"/>
                  </a:ext>
                </a:extLst>
              </a:tr>
              <a:tr h="3244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subscribe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9289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572387"/>
                  </a:ext>
                </a:extLst>
              </a:tr>
              <a:tr h="3244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bookmark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1477953"/>
                  </a:ext>
                </a:extLst>
              </a:tr>
            </a:tbl>
          </a:graphicData>
        </a:graphic>
      </p:graphicFrame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E67E36D1-00CB-42E4-916A-0F493CE51D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87233"/>
              </p:ext>
            </p:extLst>
          </p:nvPr>
        </p:nvGraphicFramePr>
        <p:xfrm>
          <a:off x="9631139" y="2784925"/>
          <a:ext cx="1968656" cy="3291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78243">
                  <a:extLst>
                    <a:ext uri="{9D8B030D-6E8A-4147-A177-3AD203B41FA5}">
                      <a16:colId xmlns:a16="http://schemas.microsoft.com/office/drawing/2014/main" val="2300901222"/>
                    </a:ext>
                  </a:extLst>
                </a:gridCol>
                <a:gridCol w="790413">
                  <a:extLst>
                    <a:ext uri="{9D8B030D-6E8A-4147-A177-3AD203B41FA5}">
                      <a16:colId xmlns:a16="http://schemas.microsoft.com/office/drawing/2014/main" val="2268361802"/>
                    </a:ext>
                  </a:extLst>
                </a:gridCol>
              </a:tblGrid>
              <a:tr h="30853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genre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6A617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272219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user_id</a:t>
                      </a:r>
                      <a:endParaRPr lang="ko-KR" alt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1234</a:t>
                      </a:r>
                      <a:endParaRPr lang="ko-KR" alt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876966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감성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063809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개그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2576827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드라마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5723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로맨스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199934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스토리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6961083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에피소드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477953"/>
                  </a:ext>
                </a:extLst>
              </a:tr>
              <a:tr h="3085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판타지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774668"/>
                  </a:ext>
                </a:extLst>
              </a:tr>
            </a:tbl>
          </a:graphicData>
        </a:graphic>
      </p:graphicFrame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84406439-6432-467F-BFBF-10D378CEDE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9864565"/>
              </p:ext>
            </p:extLst>
          </p:nvPr>
        </p:nvGraphicFramePr>
        <p:xfrm>
          <a:off x="6583387" y="4441379"/>
          <a:ext cx="2010572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0159">
                  <a:extLst>
                    <a:ext uri="{9D8B030D-6E8A-4147-A177-3AD203B41FA5}">
                      <a16:colId xmlns:a16="http://schemas.microsoft.com/office/drawing/2014/main" val="2300901222"/>
                    </a:ext>
                  </a:extLst>
                </a:gridCol>
                <a:gridCol w="790413">
                  <a:extLst>
                    <a:ext uri="{9D8B030D-6E8A-4147-A177-3AD203B41FA5}">
                      <a16:colId xmlns:a16="http://schemas.microsoft.com/office/drawing/2014/main" val="226836180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genre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6A617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272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user_id</a:t>
                      </a:r>
                      <a:endParaRPr lang="ko-KR" alt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count</a:t>
                      </a:r>
                      <a:endParaRPr lang="ko-KR" alt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876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감성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063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드라마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572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에피소드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477953"/>
                  </a:ext>
                </a:extLst>
              </a:tr>
            </a:tbl>
          </a:graphicData>
        </a:graphic>
      </p:graphicFrame>
      <p:sp>
        <p:nvSpPr>
          <p:cNvPr id="29" name="오른쪽 화살표 12">
            <a:extLst>
              <a:ext uri="{FF2B5EF4-FFF2-40B4-BE49-F238E27FC236}">
                <a16:creationId xmlns:a16="http://schemas.microsoft.com/office/drawing/2014/main" id="{4AB26C34-3657-4A07-AB01-10653AD16208}"/>
              </a:ext>
            </a:extLst>
          </p:cNvPr>
          <p:cNvSpPr/>
          <p:nvPr/>
        </p:nvSpPr>
        <p:spPr>
          <a:xfrm>
            <a:off x="8636476" y="5155119"/>
            <a:ext cx="994663" cy="426720"/>
          </a:xfrm>
          <a:prstGeom prst="rightArrow">
            <a:avLst/>
          </a:prstGeom>
          <a:solidFill>
            <a:srgbClr val="6A6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구부러진 연결선 17">
            <a:extLst>
              <a:ext uri="{FF2B5EF4-FFF2-40B4-BE49-F238E27FC236}">
                <a16:creationId xmlns:a16="http://schemas.microsoft.com/office/drawing/2014/main" id="{83ED2977-D81E-43B0-83B6-E19B9F8A3FDB}"/>
              </a:ext>
            </a:extLst>
          </p:cNvPr>
          <p:cNvCxnSpPr>
            <a:cxnSpLocks/>
            <a:stCxn id="26" idx="3"/>
            <a:endCxn id="27" idx="0"/>
          </p:cNvCxnSpPr>
          <p:nvPr/>
        </p:nvCxnSpPr>
        <p:spPr>
          <a:xfrm flipV="1">
            <a:off x="9392834" y="2784925"/>
            <a:ext cx="1222633" cy="444514"/>
          </a:xfrm>
          <a:prstGeom prst="curvedConnector4">
            <a:avLst>
              <a:gd name="adj1" fmla="val 9746"/>
              <a:gd name="adj2" fmla="val 257135"/>
            </a:avLst>
          </a:prstGeom>
          <a:ln>
            <a:solidFill>
              <a:srgbClr val="6A61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95A725A-BC98-499D-B171-D90D43F42EA8}"/>
              </a:ext>
            </a:extLst>
          </p:cNvPr>
          <p:cNvSpPr txBox="1"/>
          <p:nvPr/>
        </p:nvSpPr>
        <p:spPr>
          <a:xfrm>
            <a:off x="849443" y="1383937"/>
            <a:ext cx="3029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2)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구독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+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책갈피 정보 활용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1C21F88-1546-41E8-BEA9-A73028EC6250}"/>
              </a:ext>
            </a:extLst>
          </p:cNvPr>
          <p:cNvSpPr txBox="1"/>
          <p:nvPr/>
        </p:nvSpPr>
        <p:spPr>
          <a:xfrm>
            <a:off x="6260620" y="1395316"/>
            <a:ext cx="5588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책갈피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구독과 똑같은 형태로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각 책갈피에 해당하는 작품의 장르 데이터를 수집하여 카운트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++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5540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2716" y="1202636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19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추천 알고리즘 기본 설계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9944E01-1477-45D5-AEA1-11BB10ACC8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923211"/>
              </p:ext>
            </p:extLst>
          </p:nvPr>
        </p:nvGraphicFramePr>
        <p:xfrm>
          <a:off x="8257686" y="1753269"/>
          <a:ext cx="1877664" cy="41559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9501">
                  <a:extLst>
                    <a:ext uri="{9D8B030D-6E8A-4147-A177-3AD203B41FA5}">
                      <a16:colId xmlns:a16="http://schemas.microsoft.com/office/drawing/2014/main" val="2300901222"/>
                    </a:ext>
                  </a:extLst>
                </a:gridCol>
                <a:gridCol w="738163">
                  <a:extLst>
                    <a:ext uri="{9D8B030D-6E8A-4147-A177-3AD203B41FA5}">
                      <a16:colId xmlns:a16="http://schemas.microsoft.com/office/drawing/2014/main" val="2268361802"/>
                    </a:ext>
                  </a:extLst>
                </a:gridCol>
              </a:tblGrid>
              <a:tr h="34632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1" dirty="0">
                          <a:solidFill>
                            <a:schemeClr val="bg1"/>
                          </a:solidFill>
                        </a:rPr>
                        <a:t>genre</a:t>
                      </a:r>
                      <a:endParaRPr lang="ko-KR" altLang="en-US" sz="1700" b="1" dirty="0">
                        <a:solidFill>
                          <a:schemeClr val="bg1"/>
                        </a:solidFill>
                      </a:endParaRPr>
                    </a:p>
                  </a:txBody>
                  <a:tcPr marL="85395" marR="85395" marT="42698" marB="42698">
                    <a:solidFill>
                      <a:srgbClr val="6A617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272219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/>
                        <a:t>user_id</a:t>
                      </a:r>
                      <a:endParaRPr lang="ko-KR" altLang="en-US" sz="1700" dirty="0"/>
                    </a:p>
                  </a:txBody>
                  <a:tcPr marL="85395" marR="85395" marT="42698" marB="42698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1234</a:t>
                      </a:r>
                      <a:endParaRPr lang="ko-KR" altLang="en-US" sz="1700" dirty="0"/>
                    </a:p>
                  </a:txBody>
                  <a:tcPr marL="85395" marR="85395" marT="42698" marB="42698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876966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감성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ko-KR" altLang="en-US" sz="1700" dirty="0">
                        <a:solidFill>
                          <a:srgbClr val="FF0000"/>
                        </a:solidFill>
                      </a:endParaRPr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3312063809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개그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2</a:t>
                      </a:r>
                      <a:endParaRPr lang="ko-KR" altLang="en-US" sz="1700" dirty="0"/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3252576827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드라마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ko-KR" altLang="en-US" sz="1700" dirty="0">
                        <a:solidFill>
                          <a:srgbClr val="FF0000"/>
                        </a:solidFill>
                      </a:endParaRPr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992572387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로맨스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2</a:t>
                      </a:r>
                      <a:endParaRPr lang="ko-KR" altLang="en-US" sz="1700" dirty="0"/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2420199934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스릴러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>
                          <a:solidFill>
                            <a:srgbClr val="FF0000"/>
                          </a:solidFill>
                        </a:rPr>
                        <a:t>-10</a:t>
                      </a:r>
                      <a:endParaRPr lang="ko-KR" altLang="en-US" sz="1700" dirty="0">
                        <a:solidFill>
                          <a:srgbClr val="FF0000"/>
                        </a:solidFill>
                      </a:endParaRPr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3744627104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스토리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>
                          <a:solidFill>
                            <a:srgbClr val="FF0000"/>
                          </a:solidFill>
                        </a:rPr>
                        <a:t>-8</a:t>
                      </a:r>
                      <a:endParaRPr lang="ko-KR" altLang="en-US" sz="1700" dirty="0">
                        <a:solidFill>
                          <a:srgbClr val="FF0000"/>
                        </a:solidFill>
                      </a:endParaRPr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1786961083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옴니버스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>
                          <a:solidFill>
                            <a:srgbClr val="FF0000"/>
                          </a:solidFill>
                        </a:rPr>
                        <a:t>-10</a:t>
                      </a:r>
                      <a:endParaRPr lang="ko-KR" altLang="en-US" sz="1700" dirty="0">
                        <a:solidFill>
                          <a:srgbClr val="FF0000"/>
                        </a:solidFill>
                      </a:endParaRPr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542848717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에피소드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10</a:t>
                      </a:r>
                      <a:endParaRPr lang="ko-KR" altLang="en-US" sz="1700" dirty="0"/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2161477953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일상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>
                          <a:solidFill>
                            <a:srgbClr val="FF0000"/>
                          </a:solidFill>
                        </a:rPr>
                        <a:t>-10</a:t>
                      </a:r>
                      <a:endParaRPr lang="ko-KR" altLang="en-US" sz="1700" dirty="0">
                        <a:solidFill>
                          <a:srgbClr val="FF0000"/>
                        </a:solidFill>
                      </a:endParaRPr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1091365744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판타지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>
                          <a:solidFill>
                            <a:srgbClr val="FF0000"/>
                          </a:solidFill>
                        </a:rPr>
                        <a:t>-18</a:t>
                      </a:r>
                      <a:endParaRPr lang="ko-KR" altLang="en-US" sz="1700" dirty="0">
                        <a:solidFill>
                          <a:srgbClr val="FF0000"/>
                        </a:solidFill>
                      </a:endParaRPr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2281774668"/>
                  </a:ext>
                </a:extLst>
              </a:tr>
            </a:tbl>
          </a:graphicData>
        </a:graphic>
      </p:graphicFrame>
      <p:sp>
        <p:nvSpPr>
          <p:cNvPr id="7" name="오른쪽 화살표 12">
            <a:extLst>
              <a:ext uri="{FF2B5EF4-FFF2-40B4-BE49-F238E27FC236}">
                <a16:creationId xmlns:a16="http://schemas.microsoft.com/office/drawing/2014/main" id="{20BFB2AD-8779-4AA2-BA01-D568578CB3EF}"/>
              </a:ext>
            </a:extLst>
          </p:cNvPr>
          <p:cNvSpPr/>
          <p:nvPr/>
        </p:nvSpPr>
        <p:spPr>
          <a:xfrm>
            <a:off x="7328774" y="3631969"/>
            <a:ext cx="928912" cy="398512"/>
          </a:xfrm>
          <a:prstGeom prst="rightArrow">
            <a:avLst/>
          </a:prstGeom>
          <a:solidFill>
            <a:srgbClr val="6A6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45EA85B4-85AD-4481-9879-AE1D20E627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225197"/>
              </p:ext>
            </p:extLst>
          </p:nvPr>
        </p:nvGraphicFramePr>
        <p:xfrm>
          <a:off x="5451110" y="2273683"/>
          <a:ext cx="1877664" cy="31150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9501">
                  <a:extLst>
                    <a:ext uri="{9D8B030D-6E8A-4147-A177-3AD203B41FA5}">
                      <a16:colId xmlns:a16="http://schemas.microsoft.com/office/drawing/2014/main" val="2300901222"/>
                    </a:ext>
                  </a:extLst>
                </a:gridCol>
                <a:gridCol w="738163">
                  <a:extLst>
                    <a:ext uri="{9D8B030D-6E8A-4147-A177-3AD203B41FA5}">
                      <a16:colId xmlns:a16="http://schemas.microsoft.com/office/drawing/2014/main" val="2268361802"/>
                    </a:ext>
                  </a:extLst>
                </a:gridCol>
              </a:tblGrid>
              <a:tr h="2420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700" b="1" dirty="0">
                          <a:solidFill>
                            <a:schemeClr val="bg1"/>
                          </a:solidFill>
                        </a:rPr>
                        <a:t>genre</a:t>
                      </a:r>
                      <a:endParaRPr lang="ko-KR" altLang="en-US" sz="1700" b="1" dirty="0">
                        <a:solidFill>
                          <a:schemeClr val="bg1"/>
                        </a:solidFill>
                      </a:endParaRPr>
                    </a:p>
                  </a:txBody>
                  <a:tcPr marL="85395" marR="85395" marT="42698" marB="42698">
                    <a:solidFill>
                      <a:srgbClr val="6A617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272219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 err="1"/>
                        <a:t>user_id</a:t>
                      </a:r>
                      <a:endParaRPr lang="ko-KR" altLang="en-US" sz="1700" dirty="0"/>
                    </a:p>
                  </a:txBody>
                  <a:tcPr marL="85395" marR="85395" marT="42698" marB="42698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1234</a:t>
                      </a:r>
                      <a:endParaRPr lang="ko-KR" altLang="en-US" sz="1700" dirty="0"/>
                    </a:p>
                  </a:txBody>
                  <a:tcPr marL="85395" marR="85395" marT="42698" marB="42698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876966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감성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10</a:t>
                      </a:r>
                      <a:endParaRPr lang="ko-KR" altLang="en-US" sz="1700" dirty="0"/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3312063809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개그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2</a:t>
                      </a:r>
                      <a:endParaRPr lang="ko-KR" altLang="en-US" sz="1700" dirty="0"/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3252576827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드라마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12</a:t>
                      </a:r>
                      <a:endParaRPr lang="ko-KR" altLang="en-US" sz="1700" dirty="0"/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992572387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로맨스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2</a:t>
                      </a:r>
                      <a:endParaRPr lang="ko-KR" altLang="en-US" sz="1700" dirty="0"/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2420199934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스토리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2</a:t>
                      </a:r>
                      <a:endParaRPr lang="ko-KR" altLang="en-US" sz="1700" dirty="0"/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1786961083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에피소드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10</a:t>
                      </a:r>
                      <a:endParaRPr lang="ko-KR" altLang="en-US" sz="1700" dirty="0"/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2161477953"/>
                  </a:ext>
                </a:extLst>
              </a:tr>
              <a:tr h="346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판타지</a:t>
                      </a:r>
                    </a:p>
                  </a:txBody>
                  <a:tcPr marL="85395" marR="85395" marT="42698" marB="42698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/>
                        <a:t>2</a:t>
                      </a:r>
                      <a:endParaRPr lang="ko-KR" altLang="en-US" sz="1700" dirty="0"/>
                    </a:p>
                  </a:txBody>
                  <a:tcPr marL="85395" marR="85395" marT="42698" marB="42698"/>
                </a:tc>
                <a:extLst>
                  <a:ext uri="{0D108BD9-81ED-4DB2-BD59-A6C34878D82A}">
                    <a16:rowId xmlns:a16="http://schemas.microsoft.com/office/drawing/2014/main" val="228177466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789C1B90-E0C0-4EBC-8C62-B24C3516BD51}"/>
              </a:ext>
            </a:extLst>
          </p:cNvPr>
          <p:cNvGrpSpPr/>
          <p:nvPr/>
        </p:nvGrpSpPr>
        <p:grpSpPr>
          <a:xfrm>
            <a:off x="1019112" y="1854772"/>
            <a:ext cx="3967542" cy="5466389"/>
            <a:chOff x="1974488" y="1383937"/>
            <a:chExt cx="4432961" cy="6107633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C7DA68A-2B2F-442C-8405-19C6737AC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493" y="1476925"/>
              <a:ext cx="2442002" cy="5041774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09CFDE5-A026-4249-9523-25E88BA16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097" b="97661" l="6111" r="92111">
                          <a14:foregroundMark x1="10667" y1="4758" x2="10667" y2="4758"/>
                          <a14:foregroundMark x1="12444" y1="2097" x2="12444" y2="2097"/>
                          <a14:foregroundMark x1="6333" y1="51613" x2="6333" y2="51613"/>
                          <a14:foregroundMark x1="8222" y1="40968" x2="8222" y2="40968"/>
                          <a14:foregroundMark x1="7222" y1="79194" x2="7222" y2="79194"/>
                          <a14:foregroundMark x1="70667" y1="95000" x2="70667" y2="95000"/>
                          <a14:foregroundMark x1="92111" y1="97661" x2="92111" y2="9766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4488" y="1383937"/>
              <a:ext cx="4432961" cy="6107633"/>
            </a:xfrm>
            <a:prstGeom prst="rect">
              <a:avLst/>
            </a:prstGeom>
          </p:spPr>
        </p:pic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730122A4-077D-4DA5-9EED-615C59F38732}"/>
                </a:ext>
              </a:extLst>
            </p:cNvPr>
            <p:cNvSpPr/>
            <p:nvPr/>
          </p:nvSpPr>
          <p:spPr>
            <a:xfrm>
              <a:off x="4195174" y="2266906"/>
              <a:ext cx="878315" cy="459490"/>
            </a:xfrm>
            <a:prstGeom prst="ellipse">
              <a:avLst/>
            </a:prstGeom>
            <a:noFill/>
            <a:ln w="762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E0C254E-0290-4896-ACE1-DBFAA7D74151}"/>
              </a:ext>
            </a:extLst>
          </p:cNvPr>
          <p:cNvSpPr txBox="1"/>
          <p:nvPr/>
        </p:nvSpPr>
        <p:spPr>
          <a:xfrm>
            <a:off x="5364069" y="1647496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3)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작품 숨김</a:t>
            </a:r>
          </a:p>
        </p:txBody>
      </p:sp>
    </p:spTree>
    <p:extLst>
      <p:ext uri="{BB962C8B-B14F-4D97-AF65-F5344CB8AC3E}">
        <p14:creationId xmlns:p14="http://schemas.microsoft.com/office/powerpoint/2010/main" val="1299281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21113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2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–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웹툰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DB </a:t>
            </a:r>
            <a:r>
              <a:rPr lang="ko-KR" altLang="en-US" sz="2800" b="1" dirty="0" err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크롤링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D1C07468-C9A9-4051-A5B6-B7CF9A2945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557" y="1343107"/>
            <a:ext cx="5606792" cy="468466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E4D70D96-1939-45DB-921C-874EFA7459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51" y="3356159"/>
            <a:ext cx="5471274" cy="3029137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40062384-7EAD-4865-A4D1-38E1BCD1EC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51" y="1322382"/>
            <a:ext cx="4628034" cy="210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7146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주간 계획 진행도</a:t>
            </a:r>
            <a:endParaRPr lang="en-US" altLang="ko-KR" sz="2800" b="1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40E662-64A8-4284-ADE8-E3F2765D00B7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9E23434-7CE3-4CDE-8848-977FE7497BFA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20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A74AE56-34EF-4B6E-A6EB-F4B7793DB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4813" y="15970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655A43B-316D-4E49-A141-205F9BD63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564935" y="1200484"/>
            <a:ext cx="5651898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BD79B66-4D73-4847-ABEE-CCA0A6771762}"/>
              </a:ext>
            </a:extLst>
          </p:cNvPr>
          <p:cNvGrpSpPr/>
          <p:nvPr/>
        </p:nvGrpSpPr>
        <p:grpSpPr>
          <a:xfrm>
            <a:off x="1427142" y="1259756"/>
            <a:ext cx="1233613" cy="924054"/>
            <a:chOff x="1830872" y="1268829"/>
            <a:chExt cx="1233613" cy="924054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F2B236AC-7B29-456E-9D20-88DAAFACA7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187" r="1578"/>
            <a:stretch/>
          </p:blipFill>
          <p:spPr>
            <a:xfrm>
              <a:off x="2064190" y="1268829"/>
              <a:ext cx="1000295" cy="92405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E53BC23-3E36-4197-8A6A-111BC38EF5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885"/>
            <a:stretch/>
          </p:blipFill>
          <p:spPr>
            <a:xfrm>
              <a:off x="1830872" y="1268829"/>
              <a:ext cx="298591" cy="924054"/>
            </a:xfrm>
            <a:prstGeom prst="rect">
              <a:avLst/>
            </a:prstGeom>
          </p:spPr>
        </p:pic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D069C708-7106-4A51-853E-A88CCF3546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217" y="1245123"/>
            <a:ext cx="7832323" cy="525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94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개인별 세부 계획</a:t>
            </a:r>
            <a:r>
              <a:rPr lang="en-US" altLang="ko-KR" sz="2800" b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</a:t>
            </a:r>
            <a:r>
              <a:rPr lang="ko-KR" altLang="en-US" sz="2800" b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김소연</a:t>
            </a:r>
            <a:endParaRPr lang="en-US" altLang="ko-KR" sz="2800" b="1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40E662-64A8-4284-ADE8-E3F2765D00B7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9E23434-7CE3-4CDE-8848-977FE7497BFA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21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A74AE56-34EF-4B6E-A6EB-F4B7793DB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4813" y="15970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655A43B-316D-4E49-A141-205F9BD63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564935" y="1200484"/>
            <a:ext cx="5651898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D80C44-8048-4A76-A28E-B3D364B45A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54" y="1476945"/>
            <a:ext cx="10576495" cy="4650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076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개인별 세부 계획</a:t>
            </a:r>
            <a:r>
              <a:rPr lang="en-US" altLang="ko-KR" sz="2800" b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</a:t>
            </a:r>
            <a:r>
              <a:rPr lang="ko-KR" altLang="en-US" sz="2800" b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윤신영</a:t>
            </a:r>
            <a:endParaRPr lang="en-US" altLang="ko-KR" sz="2800" b="1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40E662-64A8-4284-ADE8-E3F2765D00B7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9E23434-7CE3-4CDE-8848-977FE7497BFA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22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A74AE56-34EF-4B6E-A6EB-F4B7793DB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4813" y="15970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655A43B-316D-4E49-A141-205F9BD63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564935" y="1200484"/>
            <a:ext cx="5651898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D30CB7-F377-4713-BE17-AD67270F34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553" y="1230294"/>
            <a:ext cx="7825493" cy="528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3821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개인별 세부 계획</a:t>
            </a:r>
            <a:r>
              <a:rPr lang="en-US" altLang="ko-KR" sz="2800" b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</a:t>
            </a:r>
            <a:r>
              <a:rPr lang="ko-KR" altLang="en-US" sz="2800" b="1" err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한지효</a:t>
            </a:r>
            <a:endParaRPr lang="en-US" altLang="ko-KR" sz="2800" b="1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40E662-64A8-4284-ADE8-E3F2765D00B7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9E23434-7CE3-4CDE-8848-977FE7497BFA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23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A74AE56-34EF-4B6E-A6EB-F4B7793DB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4813" y="15970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655A43B-316D-4E49-A141-205F9BD63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564935" y="1200484"/>
            <a:ext cx="5651898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195E67-2F70-4838-85CF-5F21283578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768" y="1474634"/>
            <a:ext cx="7983064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6622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A90B09A-C009-4385-98EC-AA14F26CC0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</a:extLst>
          </a:blip>
          <a:srcRect t="8242" b="7843"/>
          <a:stretch/>
        </p:blipFill>
        <p:spPr>
          <a:xfrm>
            <a:off x="-1" y="82207"/>
            <a:ext cx="12192001" cy="68206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D0B59C-A2B4-40C8-8198-71D34C1EE907}"/>
              </a:ext>
            </a:extLst>
          </p:cNvPr>
          <p:cNvSpPr txBox="1"/>
          <p:nvPr/>
        </p:nvSpPr>
        <p:spPr>
          <a:xfrm>
            <a:off x="3420208" y="203981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E9CF8-8A10-4531-91CE-566BCF75F491}"/>
              </a:ext>
            </a:extLst>
          </p:cNvPr>
          <p:cNvSpPr txBox="1"/>
          <p:nvPr/>
        </p:nvSpPr>
        <p:spPr>
          <a:xfrm>
            <a:off x="4464784" y="3013502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  <a:endParaRPr lang="ko-KR" altLang="en-US" sz="4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4899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21113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3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–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웹툰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DB </a:t>
            </a:r>
            <a:r>
              <a:rPr lang="ko-KR" altLang="en-US" sz="2800" b="1" dirty="0" err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크롤링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796E6A-3E16-48A7-8177-431A77C04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97" y="1324964"/>
            <a:ext cx="6070100" cy="511393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99D6BCE-975A-4B9E-B01A-1D72B9F82B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547" y="1392835"/>
            <a:ext cx="1366094" cy="494009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A97C580-E856-4213-8D11-47A8F00CA0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8548" y="1392836"/>
            <a:ext cx="1444254" cy="4940091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1D5B386A-A05E-4687-8FC5-C0A9B8894F0B}"/>
              </a:ext>
            </a:extLst>
          </p:cNvPr>
          <p:cNvSpPr/>
          <p:nvPr/>
        </p:nvSpPr>
        <p:spPr>
          <a:xfrm>
            <a:off x="6826625" y="2666526"/>
            <a:ext cx="923026" cy="457200"/>
          </a:xfrm>
          <a:prstGeom prst="rightArrow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5AC0F0A-DD0F-47F8-BE8F-1D5B1DEB13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389" y="3276600"/>
            <a:ext cx="1381498" cy="169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26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21113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4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–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웹툰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DB </a:t>
            </a:r>
            <a:r>
              <a:rPr lang="ko-KR" altLang="en-US" sz="2800" b="1" dirty="0" err="1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크롤링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D98284D-E3E3-4359-9564-25EC3B2CFB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340" y="1491433"/>
            <a:ext cx="8764681" cy="468920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5B93953-FC15-4F8D-9ED6-3BB83314A3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85" y="2673825"/>
            <a:ext cx="1829055" cy="232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052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21113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5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–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유저 회원가입 정보 연동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E4A9D1-F1AE-429F-A38F-4BE2A4C6C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37" y="1315507"/>
            <a:ext cx="7465550" cy="520951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DA28617-9E9D-4817-A53A-6C46B842EE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283" y="1353267"/>
            <a:ext cx="2887873" cy="513399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2EC08D4-7782-496F-8864-02E6E1B3A8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291" y="3343022"/>
            <a:ext cx="5544324" cy="100026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9EEE06-A956-4B4C-9420-BD68C591E797}"/>
              </a:ext>
            </a:extLst>
          </p:cNvPr>
          <p:cNvSpPr/>
          <p:nvPr/>
        </p:nvSpPr>
        <p:spPr>
          <a:xfrm>
            <a:off x="8913607" y="5664461"/>
            <a:ext cx="1367223" cy="47322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16228C2-CAF5-4109-A22A-6150A62EF1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291" y="4267087"/>
            <a:ext cx="6296904" cy="8668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73439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21113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6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–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유저 로그인 정보 연동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36227A-0A6A-42B3-AF51-D08480223C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44" y="1374664"/>
            <a:ext cx="3715144" cy="506758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2AD73CD-8B91-4CCE-B465-DB529A616B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084" y="3429000"/>
            <a:ext cx="5706271" cy="152421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D0DD3C5-FDF5-4C82-A1AD-62AB6FDE9E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084" y="2562104"/>
            <a:ext cx="6296904" cy="8668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88313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안드로이드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: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로그인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회원가입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C188FE-37B1-45D5-8375-0687AB1884C9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604F20E-4351-42EF-B75A-2581542A02CE}" type="slidenum">
              <a:rPr lang="en-US" altLang="ko-KR" sz="2800" i="1" smtClean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7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F7727A-1EEF-43D1-A3C7-96D8E96B4E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2" r="-1"/>
          <a:stretch/>
        </p:blipFill>
        <p:spPr>
          <a:xfrm>
            <a:off x="979601" y="1992878"/>
            <a:ext cx="7024407" cy="41163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C92D79-D2D9-4BCC-B8A5-78854C69E22B}"/>
              </a:ext>
            </a:extLst>
          </p:cNvPr>
          <p:cNvSpPr txBox="1"/>
          <p:nvPr/>
        </p:nvSpPr>
        <p:spPr>
          <a:xfrm>
            <a:off x="597580" y="1434586"/>
            <a:ext cx="54585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SHA-256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알고리즘을 사용하여 정보 암호화</a:t>
            </a:r>
          </a:p>
        </p:txBody>
      </p:sp>
    </p:spTree>
    <p:extLst>
      <p:ext uri="{BB962C8B-B14F-4D97-AF65-F5344CB8AC3E}">
        <p14:creationId xmlns:p14="http://schemas.microsoft.com/office/powerpoint/2010/main" val="1204993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안드로이드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: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로그인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회원가입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C188FE-37B1-45D5-8375-0687AB1884C9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604F20E-4351-42EF-B75A-2581542A02CE}" type="slidenum">
              <a:rPr lang="en-US" altLang="ko-KR" sz="2800" i="1" smtClean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8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F2FB9AD-2DA4-4B66-9C66-B488BE595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47" y="1293881"/>
            <a:ext cx="5700153" cy="13016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5E03F9E-C437-4EDB-9347-C9B115654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847" y="2628783"/>
            <a:ext cx="4129088" cy="13363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4E70F39-7EF4-448F-A627-3222C14D0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847" y="3999716"/>
            <a:ext cx="5826359" cy="24638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F7E6612-E37B-4BA4-9C5E-2B0FBEE9B4CD}"/>
              </a:ext>
            </a:extLst>
          </p:cNvPr>
          <p:cNvSpPr txBox="1"/>
          <p:nvPr/>
        </p:nvSpPr>
        <p:spPr>
          <a:xfrm>
            <a:off x="6720200" y="2136338"/>
            <a:ext cx="441659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기존 방식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로그인 화면에서 회원가입 버튼을 누르면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로그인 화면 종료 후 회원가입 화면 전환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개선 방식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로그인 화면에서 회원가입 버튼을 누르면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로그인 화면 위에 회원가입 화면이 실행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회원가입 정상적으로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완료시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intent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에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코드를 넣어 전달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5938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진행 상황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-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안드로이드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: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로그인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/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회원가입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C188FE-37B1-45D5-8375-0687AB1884C9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604F20E-4351-42EF-B75A-2581542A02CE}" type="slidenum">
              <a:rPr lang="en-US" altLang="ko-KR" sz="2800" i="1" smtClean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9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A07E2B6-C89F-4755-A13C-B6DFA401B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640" y="1513544"/>
            <a:ext cx="2656126" cy="4722002"/>
          </a:xfrm>
          <a:prstGeom prst="rect">
            <a:avLst/>
          </a:prstGeom>
        </p:spPr>
      </p:pic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379831E1-4265-4429-9350-188CA735C9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237" y="1513545"/>
            <a:ext cx="2656126" cy="4722001"/>
          </a:xfrm>
          <a:prstGeom prst="rect">
            <a:avLst/>
          </a:prstGeom>
        </p:spPr>
      </p:pic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D574021E-1234-47F9-92A3-D299D45A16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834" y="1513546"/>
            <a:ext cx="2656125" cy="4722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8237247-2E59-43ED-B2EA-2B62D47B259D}"/>
              </a:ext>
            </a:extLst>
          </p:cNvPr>
          <p:cNvSpPr/>
          <p:nvPr/>
        </p:nvSpPr>
        <p:spPr>
          <a:xfrm>
            <a:off x="2433501" y="5438693"/>
            <a:ext cx="1367223" cy="47322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E18E046-DFD3-497A-BD2E-8CD59776FEC3}"/>
              </a:ext>
            </a:extLst>
          </p:cNvPr>
          <p:cNvSpPr/>
          <p:nvPr/>
        </p:nvSpPr>
        <p:spPr>
          <a:xfrm>
            <a:off x="5399688" y="5432068"/>
            <a:ext cx="1367223" cy="47322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9E2063A-0FE2-43D9-BF82-3B65EDDBE4C4}"/>
              </a:ext>
            </a:extLst>
          </p:cNvPr>
          <p:cNvSpPr/>
          <p:nvPr/>
        </p:nvSpPr>
        <p:spPr>
          <a:xfrm>
            <a:off x="8282058" y="5432068"/>
            <a:ext cx="1476441" cy="47322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279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</TotalTime>
  <Words>505</Words>
  <Application>Microsoft Office PowerPoint</Application>
  <PresentationFormat>와이드스크린</PresentationFormat>
  <Paragraphs>229</Paragraphs>
  <Slides>24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0" baseType="lpstr">
      <vt:lpstr>Adobe 고딕 Std B</vt:lpstr>
      <vt:lpstr>HY중고딕</vt:lpstr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</dc:creator>
  <cp:lastModifiedBy>KSY</cp:lastModifiedBy>
  <cp:revision>33</cp:revision>
  <dcterms:created xsi:type="dcterms:W3CDTF">2017-01-21T06:52:28Z</dcterms:created>
  <dcterms:modified xsi:type="dcterms:W3CDTF">2019-11-04T19:45:38Z</dcterms:modified>
</cp:coreProperties>
</file>